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Golos Text"/>
      <p:regular r:id="rId34"/>
      <p:bold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Golos Text Medium"/>
      <p:regular r:id="rId40"/>
      <p:bold r:id="rId41"/>
    </p:embeddedFont>
    <p:embeddedFont>
      <p:font typeface="Bebas Neue"/>
      <p:regular r:id="rId42"/>
    </p:embeddedFont>
    <p:embeddedFont>
      <p:font typeface="Gantari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olosTextMedium-regular.fntdata"/><Relationship Id="rId20" Type="http://schemas.openxmlformats.org/officeDocument/2006/relationships/slide" Target="slides/slide16.xml"/><Relationship Id="rId42" Type="http://schemas.openxmlformats.org/officeDocument/2006/relationships/font" Target="fonts/BebasNeue-regular.fntdata"/><Relationship Id="rId41" Type="http://schemas.openxmlformats.org/officeDocument/2006/relationships/font" Target="fonts/GolosTextMedium-bold.fntdata"/><Relationship Id="rId22" Type="http://schemas.openxmlformats.org/officeDocument/2006/relationships/slide" Target="slides/slide18.xml"/><Relationship Id="rId44" Type="http://schemas.openxmlformats.org/officeDocument/2006/relationships/font" Target="fonts/Gantari-bold.fntdata"/><Relationship Id="rId21" Type="http://schemas.openxmlformats.org/officeDocument/2006/relationships/slide" Target="slides/slide17.xml"/><Relationship Id="rId43" Type="http://schemas.openxmlformats.org/officeDocument/2006/relationships/font" Target="fonts/Gantari-regular.fntdata"/><Relationship Id="rId24" Type="http://schemas.openxmlformats.org/officeDocument/2006/relationships/slide" Target="slides/slide20.xml"/><Relationship Id="rId46" Type="http://schemas.openxmlformats.org/officeDocument/2006/relationships/font" Target="fonts/Gantari-boldItalic.fntdata"/><Relationship Id="rId23" Type="http://schemas.openxmlformats.org/officeDocument/2006/relationships/slide" Target="slides/slide19.xml"/><Relationship Id="rId45" Type="http://schemas.openxmlformats.org/officeDocument/2006/relationships/font" Target="fonts/Gantari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GolosText-bold.fntdata"/><Relationship Id="rId12" Type="http://schemas.openxmlformats.org/officeDocument/2006/relationships/slide" Target="slides/slide8.xml"/><Relationship Id="rId34" Type="http://schemas.openxmlformats.org/officeDocument/2006/relationships/font" Target="fonts/GolosText-regular.fntdata"/><Relationship Id="rId15" Type="http://schemas.openxmlformats.org/officeDocument/2006/relationships/slide" Target="slides/slide11.xml"/><Relationship Id="rId37" Type="http://schemas.openxmlformats.org/officeDocument/2006/relationships/font" Target="fonts/Roboto-bold.fntdata"/><Relationship Id="rId14" Type="http://schemas.openxmlformats.org/officeDocument/2006/relationships/slide" Target="slides/slide10.xml"/><Relationship Id="rId36" Type="http://schemas.openxmlformats.org/officeDocument/2006/relationships/font" Target="fonts/Roboto-regular.fntdata"/><Relationship Id="rId17" Type="http://schemas.openxmlformats.org/officeDocument/2006/relationships/slide" Target="slides/slide13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2.xml"/><Relationship Id="rId38" Type="http://schemas.openxmlformats.org/officeDocument/2006/relationships/font" Target="fonts/Robot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a8e28482d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a8e28482d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2b21ebf29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2b21ebf29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4f567f485a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4f567f485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4f567f485a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4f567f485a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f567f485a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4f567f485a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f567f485a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4f567f485a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4f567f485a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4f567f485a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4f567f485a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4f567f485a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2b21ebf29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2b21ebf29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2b21ebf29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2b21ebf29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2b21ebf290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2b21ebf29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a8e28482d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a8e28482d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4f567f485a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4f567f485a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f567f485a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f567f485a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4f567f485a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4f567f485a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4f567f485a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4f567f485a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4f567f485a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4f567f485a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4f567f485a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4f567f485a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4f567f485a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4f567f485a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4f567f485a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4f567f485a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4f567f485a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4f567f485a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4f567f485a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4f567f485a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f567f485a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f567f485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f567f485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f567f485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f567f485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f567f485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c61ebc3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2c61ebc3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4f567f485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4f567f485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2b21ebf29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2b21ebf29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b21ebf29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b21ebf29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0" sz="480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/>
          <p:nvPr>
            <p:ph hasCustomPrompt="1"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b="0"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3" type="title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4" type="subTitle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5" type="title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7" type="title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8" type="subTitle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CRÉDITOS: Este modelo de apresentação foi criado pelo </a:t>
            </a:r>
            <a:r>
              <a:rPr b="1" lang="es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s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e inclui ícones da </a:t>
            </a:r>
            <a:r>
              <a:rPr b="1" lang="es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s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infográficos e imagens da </a:t>
            </a:r>
            <a:r>
              <a:rPr b="1" lang="es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 </a:t>
            </a:r>
            <a:r>
              <a:rPr lang="es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 conteúdo de </a:t>
            </a:r>
            <a:r>
              <a:rPr b="1" lang="es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b="1" sz="100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0" sz="470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0" sz="5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/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Fundamentos do Docker</a:t>
            </a:r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7151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8651" y="714150"/>
            <a:ext cx="5005075" cy="41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 txBox="1"/>
          <p:nvPr>
            <p:ph type="title"/>
          </p:nvPr>
        </p:nvSpPr>
        <p:spPr>
          <a:xfrm>
            <a:off x="784500" y="150325"/>
            <a:ext cx="7575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Baixando e Gerenciando Imagens Docker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10" name="Google Shape;310;p27"/>
          <p:cNvSpPr txBox="1"/>
          <p:nvPr/>
        </p:nvSpPr>
        <p:spPr>
          <a:xfrm>
            <a:off x="307300" y="11894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Baixando uma imagem:</a:t>
            </a:r>
            <a:endParaRPr sz="17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27"/>
          <p:cNvSpPr txBox="1"/>
          <p:nvPr/>
        </p:nvSpPr>
        <p:spPr>
          <a:xfrm>
            <a:off x="1462300" y="1663625"/>
            <a:ext cx="63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350" y="978588"/>
            <a:ext cx="432435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 txBox="1"/>
          <p:nvPr/>
        </p:nvSpPr>
        <p:spPr>
          <a:xfrm>
            <a:off x="307300" y="1800838"/>
            <a:ext cx="2424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Listando imagens:</a:t>
            </a:r>
            <a:endParaRPr sz="17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2200" y="1756700"/>
            <a:ext cx="4338650" cy="61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7"/>
          <p:cNvSpPr txBox="1"/>
          <p:nvPr/>
        </p:nvSpPr>
        <p:spPr>
          <a:xfrm>
            <a:off x="307300" y="2439550"/>
            <a:ext cx="3232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Executando um contêiner a partir de um</a:t>
            </a:r>
            <a:r>
              <a:rPr lang="es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s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 imagem:</a:t>
            </a:r>
            <a:endParaRPr sz="17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9350" y="2491825"/>
            <a:ext cx="4338650" cy="6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7"/>
          <p:cNvSpPr txBox="1"/>
          <p:nvPr/>
        </p:nvSpPr>
        <p:spPr>
          <a:xfrm>
            <a:off x="307300" y="3323575"/>
            <a:ext cx="30000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Listando contêineres em execução:</a:t>
            </a:r>
            <a:endParaRPr sz="17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2200" y="3270000"/>
            <a:ext cx="433865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7"/>
          <p:cNvSpPr txBox="1"/>
          <p:nvPr/>
        </p:nvSpPr>
        <p:spPr>
          <a:xfrm>
            <a:off x="307300" y="4180375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Parando um contêiner em execução:</a:t>
            </a:r>
            <a:endParaRPr sz="17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9350" y="4079625"/>
            <a:ext cx="4338650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 txBox="1"/>
          <p:nvPr>
            <p:ph type="title"/>
          </p:nvPr>
        </p:nvSpPr>
        <p:spPr>
          <a:xfrm>
            <a:off x="784500" y="150325"/>
            <a:ext cx="7575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Baixando e Gerenciando Imagens Docker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26" name="Google Shape;326;p28"/>
          <p:cNvSpPr txBox="1"/>
          <p:nvPr/>
        </p:nvSpPr>
        <p:spPr>
          <a:xfrm>
            <a:off x="307300" y="1106100"/>
            <a:ext cx="323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Removendo uma imagem:</a:t>
            </a:r>
            <a:endParaRPr sz="17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28"/>
          <p:cNvSpPr txBox="1"/>
          <p:nvPr/>
        </p:nvSpPr>
        <p:spPr>
          <a:xfrm>
            <a:off x="1462300" y="1663625"/>
            <a:ext cx="63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28" name="Google Shape;328;p28"/>
          <p:cNvSpPr txBox="1"/>
          <p:nvPr/>
        </p:nvSpPr>
        <p:spPr>
          <a:xfrm>
            <a:off x="307300" y="1800875"/>
            <a:ext cx="34167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Removendo um contêiner:</a:t>
            </a:r>
            <a:endParaRPr sz="17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650" y="1776775"/>
            <a:ext cx="4338650" cy="6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3650" y="1010125"/>
            <a:ext cx="4338650" cy="61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8"/>
          <p:cNvSpPr/>
          <p:nvPr/>
        </p:nvSpPr>
        <p:spPr>
          <a:xfrm>
            <a:off x="8062300" y="4279575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/>
          <p:nvPr/>
        </p:nvSpPr>
        <p:spPr>
          <a:xfrm>
            <a:off x="1462300" y="1663625"/>
            <a:ext cx="63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682500" y="957000"/>
            <a:ext cx="79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835050" y="1833025"/>
            <a:ext cx="74739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" sz="21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O Docker Hub é um serviço centralizado e público de registro de imagens do Docker. Ele funciona como um repositório onde os desenvolvedores podem armazenar, compartilhar e baixar imagens do Docker.</a:t>
            </a:r>
            <a:endParaRPr sz="1300"/>
          </a:p>
        </p:txBody>
      </p:sp>
      <p:pic>
        <p:nvPicPr>
          <p:cNvPr id="339" name="Google Shape;3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519" y="211975"/>
            <a:ext cx="2756968" cy="11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9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 txBox="1"/>
          <p:nvPr/>
        </p:nvSpPr>
        <p:spPr>
          <a:xfrm>
            <a:off x="1386300" y="1702175"/>
            <a:ext cx="63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682500" y="957000"/>
            <a:ext cx="79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47" name="Google Shape;3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519" y="211975"/>
            <a:ext cx="2756968" cy="11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0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</p:txBody>
      </p:sp>
      <p:sp>
        <p:nvSpPr>
          <p:cNvPr id="349" name="Google Shape;349;p30"/>
          <p:cNvSpPr txBox="1"/>
          <p:nvPr/>
        </p:nvSpPr>
        <p:spPr>
          <a:xfrm>
            <a:off x="255350" y="1679075"/>
            <a:ext cx="430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Pesquisando imagens no Docker Hub:</a:t>
            </a:r>
            <a:endParaRPr sz="17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0" name="Google Shape;3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225" y="1590900"/>
            <a:ext cx="4848225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255350" y="2557350"/>
            <a:ext cx="430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Baixando </a:t>
            </a:r>
            <a:r>
              <a:rPr lang="es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imagens no Docker Hub:</a:t>
            </a:r>
            <a:endParaRPr sz="17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2225" y="2472300"/>
            <a:ext cx="4848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255350" y="3409675"/>
            <a:ext cx="430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enviando imagens para</a:t>
            </a:r>
            <a:r>
              <a:rPr lang="es" sz="17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 o Docker Hub:</a:t>
            </a:r>
            <a:endParaRPr sz="17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2225" y="3324050"/>
            <a:ext cx="484822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/>
          <p:nvPr>
            <p:ph type="title"/>
          </p:nvPr>
        </p:nvSpPr>
        <p:spPr>
          <a:xfrm>
            <a:off x="2058500" y="300100"/>
            <a:ext cx="45378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2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Consumindo o bolo..</a:t>
            </a:r>
            <a:endParaRPr b="1" sz="32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60" name="Google Shape;360;p31"/>
          <p:cNvSpPr txBox="1"/>
          <p:nvPr/>
        </p:nvSpPr>
        <p:spPr>
          <a:xfrm>
            <a:off x="1245900" y="1276075"/>
            <a:ext cx="66522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" sz="16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Ao utilizar o Docker, uma das principais tarefas é consumir as imagens disponíveis e executar contêineres a partir delas. Isso é como "consumir o bolo" no mundo do Docker. As imagens são os ingredientes necessários para criar e executar os contêineres, que são as instâncias em execução dessas imagens. Nesta etapa, aprenderemos como baixar as imagens desejadas, executar os contêineres e interagir com eles</a:t>
            </a:r>
            <a:endParaRPr sz="21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" name="Google Shape;3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353" y="3406375"/>
            <a:ext cx="2238275" cy="16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/>
          <p:nvPr>
            <p:ph type="title"/>
          </p:nvPr>
        </p:nvSpPr>
        <p:spPr>
          <a:xfrm>
            <a:off x="2083225" y="207450"/>
            <a:ext cx="45378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22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Execução</a:t>
            </a:r>
            <a:r>
              <a:rPr b="1" lang="es" sz="2200">
                <a:solidFill>
                  <a:srgbClr val="343541"/>
                </a:solidFill>
                <a:latin typeface="Roboto"/>
                <a:ea typeface="Roboto"/>
                <a:cs typeface="Roboto"/>
                <a:sym typeface="Roboto"/>
              </a:rPr>
              <a:t> de containers</a:t>
            </a:r>
            <a:endParaRPr b="1" sz="32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67" name="Google Shape;367;p32"/>
          <p:cNvSpPr txBox="1"/>
          <p:nvPr/>
        </p:nvSpPr>
        <p:spPr>
          <a:xfrm>
            <a:off x="257650" y="10310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" sz="15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Executando um contêiner</a:t>
            </a:r>
            <a:endParaRPr sz="15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8" name="Google Shape;3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862" y="928650"/>
            <a:ext cx="5953424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2"/>
          <p:cNvSpPr txBox="1"/>
          <p:nvPr/>
        </p:nvSpPr>
        <p:spPr>
          <a:xfrm>
            <a:off x="298775" y="1774338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" sz="15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Especificando configurações adicionais </a:t>
            </a:r>
            <a:endParaRPr sz="15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0" name="Google Shape;370;p32"/>
          <p:cNvPicPr preferRelativeResize="0"/>
          <p:nvPr/>
        </p:nvPicPr>
        <p:blipFill rotWithShape="1">
          <a:blip r:embed="rId4">
            <a:alphaModFix/>
          </a:blip>
          <a:srcRect b="0" l="-1240" r="1240" t="0"/>
          <a:stretch/>
        </p:blipFill>
        <p:spPr>
          <a:xfrm>
            <a:off x="2991875" y="1786225"/>
            <a:ext cx="600075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2"/>
          <p:cNvSpPr txBox="1"/>
          <p:nvPr/>
        </p:nvSpPr>
        <p:spPr>
          <a:xfrm>
            <a:off x="257650" y="2667050"/>
            <a:ext cx="2563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" sz="15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Interagindo com container em execução</a:t>
            </a:r>
            <a:endParaRPr sz="15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" name="Google Shape;37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9200" y="2667050"/>
            <a:ext cx="6000751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2"/>
          <p:cNvSpPr txBox="1"/>
          <p:nvPr/>
        </p:nvSpPr>
        <p:spPr>
          <a:xfrm>
            <a:off x="257650" y="3499050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" sz="15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Gerenciando contêineres em execução:</a:t>
            </a:r>
            <a:endParaRPr sz="15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4" name="Google Shape;37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200" y="3499050"/>
            <a:ext cx="6000750" cy="988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/>
          <p:nvPr>
            <p:ph type="title"/>
          </p:nvPr>
        </p:nvSpPr>
        <p:spPr>
          <a:xfrm>
            <a:off x="2643150" y="176425"/>
            <a:ext cx="3857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Removendo Imagens</a:t>
            </a:r>
            <a:endParaRPr b="1" sz="2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3"/>
          <p:cNvSpPr txBox="1"/>
          <p:nvPr/>
        </p:nvSpPr>
        <p:spPr>
          <a:xfrm>
            <a:off x="498625" y="1182288"/>
            <a:ext cx="3000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" sz="15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Removendo uma imagem específica:</a:t>
            </a:r>
            <a:endParaRPr sz="15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33"/>
          <p:cNvSpPr txBox="1"/>
          <p:nvPr/>
        </p:nvSpPr>
        <p:spPr>
          <a:xfrm>
            <a:off x="498625" y="2161775"/>
            <a:ext cx="263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Removendo todas as imagens não utilizadas:</a:t>
            </a:r>
            <a:endParaRPr sz="1500"/>
          </a:p>
        </p:txBody>
      </p:sp>
      <p:pic>
        <p:nvPicPr>
          <p:cNvPr id="382" name="Google Shape;3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325" y="2161775"/>
            <a:ext cx="47156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325" y="1222775"/>
            <a:ext cx="471560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3"/>
          <p:cNvSpPr txBox="1"/>
          <p:nvPr/>
        </p:nvSpPr>
        <p:spPr>
          <a:xfrm>
            <a:off x="529075" y="3148400"/>
            <a:ext cx="273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Removendo todas as imagens, incluindo as em uso:</a:t>
            </a:r>
            <a:endParaRPr/>
          </a:p>
        </p:txBody>
      </p:sp>
      <p:pic>
        <p:nvPicPr>
          <p:cNvPr id="385" name="Google Shape;38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4225" y="3084625"/>
            <a:ext cx="471570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3"/>
          <p:cNvSpPr txBox="1"/>
          <p:nvPr/>
        </p:nvSpPr>
        <p:spPr>
          <a:xfrm>
            <a:off x="1559800" y="3955175"/>
            <a:ext cx="6209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FF0000"/>
                </a:solidFill>
              </a:rPr>
              <a:t>É importante lembrar que, ao remover uma imagem, você não poderá mais executar contêineres baseados nessa imagem, a menos que a baixe novamente.</a:t>
            </a:r>
            <a:endParaRPr u="sng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4"/>
          <p:cNvSpPr txBox="1"/>
          <p:nvPr>
            <p:ph type="title"/>
          </p:nvPr>
        </p:nvSpPr>
        <p:spPr>
          <a:xfrm>
            <a:off x="1435350" y="998525"/>
            <a:ext cx="6273300" cy="25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Mão na massa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subindo um servidor HTTP apache</a:t>
            </a:r>
            <a:endParaRPr/>
          </a:p>
        </p:txBody>
      </p:sp>
      <p:sp>
        <p:nvSpPr>
          <p:cNvPr id="392" name="Google Shape;392;p34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</p:txBody>
      </p:sp>
      <p:pic>
        <p:nvPicPr>
          <p:cNvPr id="393" name="Google Shape;3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478" y="3330175"/>
            <a:ext cx="2238275" cy="16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1002" y="2503375"/>
            <a:ext cx="4400525" cy="34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4"/>
          <p:cNvSpPr txBox="1"/>
          <p:nvPr/>
        </p:nvSpPr>
        <p:spPr>
          <a:xfrm>
            <a:off x="0" y="0"/>
            <a:ext cx="3000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Mão na massa - Subindo um container Mysql e criando uma base de dados.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5"/>
          <p:cNvSpPr txBox="1"/>
          <p:nvPr>
            <p:ph type="title"/>
          </p:nvPr>
        </p:nvSpPr>
        <p:spPr>
          <a:xfrm>
            <a:off x="1752900" y="1462200"/>
            <a:ext cx="5638200" cy="22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Administração de containers </a:t>
            </a:r>
            <a:endParaRPr/>
          </a:p>
        </p:txBody>
      </p:sp>
      <p:sp>
        <p:nvSpPr>
          <p:cNvPr id="401" name="Google Shape;401;p35"/>
          <p:cNvSpPr txBox="1"/>
          <p:nvPr>
            <p:ph idx="2" type="title"/>
          </p:nvPr>
        </p:nvSpPr>
        <p:spPr>
          <a:xfrm>
            <a:off x="499600" y="170275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cxnSp>
        <p:nvCxnSpPr>
          <p:cNvPr id="402" name="Google Shape;402;p35"/>
          <p:cNvCxnSpPr/>
          <p:nvPr/>
        </p:nvCxnSpPr>
        <p:spPr>
          <a:xfrm>
            <a:off x="702650" y="11233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03" name="Google Shape;403;p35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4"/>
                </a:solidFill>
              </a:rPr>
              <a:t>(IA)</a:t>
            </a:r>
            <a:endParaRPr b="1" sz="1200">
              <a:solidFill>
                <a:schemeClr val="accent4"/>
              </a:solidFill>
            </a:endParaRPr>
          </a:p>
        </p:txBody>
      </p:sp>
      <p:pic>
        <p:nvPicPr>
          <p:cNvPr id="404" name="Google Shape;4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6438" y="281358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/>
          <p:cNvSpPr txBox="1"/>
          <p:nvPr>
            <p:ph type="title"/>
          </p:nvPr>
        </p:nvSpPr>
        <p:spPr>
          <a:xfrm>
            <a:off x="715100" y="365950"/>
            <a:ext cx="8058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Obter Informações (docker logs, inspect)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275" y="1457300"/>
            <a:ext cx="446050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6"/>
          <p:cNvSpPr txBox="1"/>
          <p:nvPr/>
        </p:nvSpPr>
        <p:spPr>
          <a:xfrm>
            <a:off x="653775" y="1533500"/>
            <a:ext cx="3010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Golos Text"/>
                <a:ea typeface="Golos Text"/>
                <a:cs typeface="Golos Text"/>
                <a:sym typeface="Golos Text"/>
              </a:rPr>
              <a:t>Obter logs de um contêiner: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12" name="Google Shape;412;p36"/>
          <p:cNvSpPr txBox="1"/>
          <p:nvPr/>
        </p:nvSpPr>
        <p:spPr>
          <a:xfrm>
            <a:off x="577575" y="2701050"/>
            <a:ext cx="301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Obter informações detalhadas de um contêiner:</a:t>
            </a:r>
            <a:endParaRPr/>
          </a:p>
        </p:txBody>
      </p:sp>
      <p:pic>
        <p:nvPicPr>
          <p:cNvPr id="413" name="Google Shape;41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275" y="2608200"/>
            <a:ext cx="4460500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84" name="Google Shape;84;p19"/>
          <p:cNvSpPr txBox="1"/>
          <p:nvPr>
            <p:ph idx="1" type="subTitle"/>
          </p:nvPr>
        </p:nvSpPr>
        <p:spPr>
          <a:xfrm>
            <a:off x="2050826" y="1547200"/>
            <a:ext cx="68991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Golos Text"/>
                <a:ea typeface="Golos Text"/>
                <a:cs typeface="Golos Text"/>
                <a:sym typeface="Golos Text"/>
              </a:rPr>
              <a:t>Conceitos </a:t>
            </a:r>
            <a:r>
              <a:rPr b="1" lang="es">
                <a:latin typeface="Golos Text"/>
                <a:ea typeface="Golos Text"/>
                <a:cs typeface="Golos Text"/>
                <a:sym typeface="Golos Text"/>
              </a:rPr>
              <a:t>fundamentais</a:t>
            </a:r>
            <a:r>
              <a:rPr b="1" lang="es">
                <a:latin typeface="Golos Text"/>
                <a:ea typeface="Golos Text"/>
                <a:cs typeface="Golos Text"/>
                <a:sym typeface="Golos Text"/>
              </a:rPr>
              <a:t> da tecnologia de containers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85" name="Google Shape;85;p19"/>
          <p:cNvSpPr txBox="1"/>
          <p:nvPr>
            <p:ph idx="2"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cxnSp>
        <p:nvCxnSpPr>
          <p:cNvPr id="86" name="Google Shape;86;p19"/>
          <p:cNvCxnSpPr/>
          <p:nvPr/>
        </p:nvCxnSpPr>
        <p:spPr>
          <a:xfrm>
            <a:off x="1259000" y="17885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7" name="Google Shape;87;p19"/>
          <p:cNvSpPr txBox="1"/>
          <p:nvPr>
            <p:ph idx="3" type="title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88" name="Google Shape;88;p19"/>
          <p:cNvSpPr txBox="1"/>
          <p:nvPr>
            <p:ph idx="4" type="subTitle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Golos Text"/>
                <a:ea typeface="Golos Text"/>
                <a:cs typeface="Golos Text"/>
                <a:sym typeface="Golos Text"/>
              </a:rPr>
              <a:t>Produção e consumo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89" name="Google Shape;89;p19"/>
          <p:cNvSpPr txBox="1"/>
          <p:nvPr>
            <p:ph idx="5" type="title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90" name="Google Shape;90;p19"/>
          <p:cNvSpPr txBox="1"/>
          <p:nvPr>
            <p:ph idx="6" type="subTitle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Golos Text"/>
                <a:ea typeface="Golos Text"/>
                <a:cs typeface="Golos Text"/>
                <a:sym typeface="Golos Text"/>
              </a:rPr>
              <a:t>Administração de containers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91" name="Google Shape;91;p19"/>
          <p:cNvSpPr txBox="1"/>
          <p:nvPr>
            <p:ph idx="7" type="title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92" name="Google Shape;92;p19"/>
          <p:cNvSpPr txBox="1"/>
          <p:nvPr>
            <p:ph idx="8" type="subTitle"/>
          </p:nvPr>
        </p:nvSpPr>
        <p:spPr>
          <a:xfrm>
            <a:off x="2050825" y="3580300"/>
            <a:ext cx="65985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Golos Text"/>
                <a:ea typeface="Golos Text"/>
                <a:cs typeface="Golos Text"/>
                <a:sym typeface="Golos Text"/>
              </a:rPr>
              <a:t>Projetos Práticos 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cxnSp>
        <p:nvCxnSpPr>
          <p:cNvPr id="93" name="Google Shape;93;p19"/>
          <p:cNvCxnSpPr/>
          <p:nvPr/>
        </p:nvCxnSpPr>
        <p:spPr>
          <a:xfrm>
            <a:off x="1259000" y="24660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4" name="Google Shape;94;p19"/>
          <p:cNvCxnSpPr/>
          <p:nvPr/>
        </p:nvCxnSpPr>
        <p:spPr>
          <a:xfrm>
            <a:off x="1259000" y="31435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5" name="Google Shape;95;p19"/>
          <p:cNvCxnSpPr/>
          <p:nvPr/>
        </p:nvCxnSpPr>
        <p:spPr>
          <a:xfrm>
            <a:off x="1259000" y="38210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 txBox="1"/>
          <p:nvPr>
            <p:ph type="title"/>
          </p:nvPr>
        </p:nvSpPr>
        <p:spPr>
          <a:xfrm>
            <a:off x="715100" y="365950"/>
            <a:ext cx="8058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Interagindo (docker exec, cp)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7"/>
          <p:cNvSpPr txBox="1"/>
          <p:nvPr/>
        </p:nvSpPr>
        <p:spPr>
          <a:xfrm>
            <a:off x="294575" y="1533500"/>
            <a:ext cx="3010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Golos Text"/>
                <a:ea typeface="Golos Text"/>
                <a:cs typeface="Golos Text"/>
                <a:sym typeface="Golos Text"/>
              </a:rPr>
              <a:t>Executar comandos em um contêiner em execução: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20" name="Google Shape;420;p37"/>
          <p:cNvSpPr txBox="1"/>
          <p:nvPr/>
        </p:nvSpPr>
        <p:spPr>
          <a:xfrm>
            <a:off x="232750" y="2701050"/>
            <a:ext cx="301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Copiar arquivos para dentro ou fora de um contêiner:</a:t>
            </a:r>
            <a:endParaRPr sz="1500"/>
          </a:p>
        </p:txBody>
      </p:sp>
      <p:pic>
        <p:nvPicPr>
          <p:cNvPr id="421" name="Google Shape;4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675" y="1526450"/>
            <a:ext cx="49302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675" y="2608200"/>
            <a:ext cx="5889349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"/>
          <p:cNvSpPr txBox="1"/>
          <p:nvPr>
            <p:ph type="title"/>
          </p:nvPr>
        </p:nvSpPr>
        <p:spPr>
          <a:xfrm>
            <a:off x="715100" y="365950"/>
            <a:ext cx="8058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Fazendo Backup (docker import/export)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8"/>
          <p:cNvSpPr txBox="1"/>
          <p:nvPr/>
        </p:nvSpPr>
        <p:spPr>
          <a:xfrm>
            <a:off x="294575" y="1633025"/>
            <a:ext cx="301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Golos Text"/>
                <a:ea typeface="Golos Text"/>
                <a:cs typeface="Golos Text"/>
                <a:sym typeface="Golos Text"/>
              </a:rPr>
              <a:t>Exportar um contêiner:</a:t>
            </a:r>
            <a:endParaRPr sz="15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29" name="Google Shape;429;p38"/>
          <p:cNvSpPr txBox="1"/>
          <p:nvPr/>
        </p:nvSpPr>
        <p:spPr>
          <a:xfrm>
            <a:off x="294575" y="2826113"/>
            <a:ext cx="301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Importar um </a:t>
            </a:r>
            <a:r>
              <a:rPr lang="es" sz="1700"/>
              <a:t>container:</a:t>
            </a:r>
            <a:endParaRPr sz="1700"/>
          </a:p>
        </p:txBody>
      </p:sp>
      <p:pic>
        <p:nvPicPr>
          <p:cNvPr id="430" name="Google Shape;4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675" y="1526450"/>
            <a:ext cx="49302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675" y="1521688"/>
            <a:ext cx="55340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8900" y="2724300"/>
            <a:ext cx="553402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/>
          <p:cNvSpPr txBox="1"/>
          <p:nvPr>
            <p:ph type="title"/>
          </p:nvPr>
        </p:nvSpPr>
        <p:spPr>
          <a:xfrm>
            <a:off x="405125" y="365950"/>
            <a:ext cx="8505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Variáveis Suportadas em Imagens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9"/>
          <p:cNvSpPr txBox="1"/>
          <p:nvPr/>
        </p:nvSpPr>
        <p:spPr>
          <a:xfrm>
            <a:off x="157325" y="1437125"/>
            <a:ext cx="3117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Golos Text"/>
                <a:ea typeface="Golos Text"/>
                <a:cs typeface="Golos Text"/>
                <a:sym typeface="Golos Text"/>
              </a:rPr>
              <a:t>Definir uma variável de ambiente ao executar um contêiner:</a:t>
            </a:r>
            <a:endParaRPr sz="16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39" name="Google Shape;439;p39"/>
          <p:cNvSpPr txBox="1"/>
          <p:nvPr/>
        </p:nvSpPr>
        <p:spPr>
          <a:xfrm>
            <a:off x="157325" y="2648088"/>
            <a:ext cx="3010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Definir </a:t>
            </a:r>
            <a:r>
              <a:rPr b="1" lang="es" sz="1700" u="sng"/>
              <a:t>várias </a:t>
            </a:r>
            <a:r>
              <a:rPr lang="es" sz="1700"/>
              <a:t>variáveis de ambiente ao executar um contêiner:</a:t>
            </a:r>
            <a:endParaRPr sz="1700"/>
          </a:p>
        </p:txBody>
      </p:sp>
      <p:pic>
        <p:nvPicPr>
          <p:cNvPr id="440" name="Google Shape;4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425" y="1360925"/>
            <a:ext cx="5985449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425" y="2648100"/>
            <a:ext cx="5985450" cy="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9"/>
          <p:cNvSpPr txBox="1"/>
          <p:nvPr/>
        </p:nvSpPr>
        <p:spPr>
          <a:xfrm>
            <a:off x="162575" y="374987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Usar variáveis de ambiente em um Dockerfile: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5425" y="3749875"/>
            <a:ext cx="598545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 txBox="1"/>
          <p:nvPr>
            <p:ph type="title"/>
          </p:nvPr>
        </p:nvSpPr>
        <p:spPr>
          <a:xfrm>
            <a:off x="1435350" y="150850"/>
            <a:ext cx="6273300" cy="25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Mão na massa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Subindo um container Mysql e criando uma base de dados.</a:t>
            </a:r>
            <a:endParaRPr/>
          </a:p>
        </p:txBody>
      </p:sp>
      <p:sp>
        <p:nvSpPr>
          <p:cNvPr id="449" name="Google Shape;449;p40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</p:txBody>
      </p:sp>
      <p:pic>
        <p:nvPicPr>
          <p:cNvPr id="450" name="Google Shape;4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478" y="3330175"/>
            <a:ext cx="2238275" cy="16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00" y="3330175"/>
            <a:ext cx="2939449" cy="18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/>
          <p:nvPr>
            <p:ph type="title"/>
          </p:nvPr>
        </p:nvSpPr>
        <p:spPr>
          <a:xfrm>
            <a:off x="139650" y="365950"/>
            <a:ext cx="8864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Persistindo Dados com Volumes/Bind Mounts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1"/>
          <p:cNvSpPr txBox="1"/>
          <p:nvPr/>
        </p:nvSpPr>
        <p:spPr>
          <a:xfrm>
            <a:off x="210400" y="1555375"/>
            <a:ext cx="31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Golos Text"/>
                <a:ea typeface="Golos Text"/>
                <a:cs typeface="Golos Text"/>
                <a:sym typeface="Golos Text"/>
              </a:rPr>
              <a:t>Criar um Volume:</a:t>
            </a:r>
            <a:endParaRPr sz="18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58" name="Google Shape;458;p41"/>
          <p:cNvSpPr txBox="1"/>
          <p:nvPr/>
        </p:nvSpPr>
        <p:spPr>
          <a:xfrm>
            <a:off x="139650" y="2632663"/>
            <a:ext cx="301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Montar um diretório do host como Bind Mount:</a:t>
            </a:r>
            <a:endParaRPr sz="1800"/>
          </a:p>
        </p:txBody>
      </p:sp>
      <p:pic>
        <p:nvPicPr>
          <p:cNvPr id="459" name="Google Shape;4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600" y="1483775"/>
            <a:ext cx="5854200" cy="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2325" y="2702088"/>
            <a:ext cx="585420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2"/>
          <p:cNvSpPr txBox="1"/>
          <p:nvPr>
            <p:ph type="title"/>
          </p:nvPr>
        </p:nvSpPr>
        <p:spPr>
          <a:xfrm>
            <a:off x="1435350" y="150850"/>
            <a:ext cx="6273300" cy="25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Mão na massa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Persistindo dados de </a:t>
            </a:r>
            <a:r>
              <a:rPr lang="es"/>
              <a:t>contêineres</a:t>
            </a:r>
            <a:r>
              <a:rPr lang="es"/>
              <a:t> em execução.</a:t>
            </a:r>
            <a:endParaRPr/>
          </a:p>
        </p:txBody>
      </p:sp>
      <p:sp>
        <p:nvSpPr>
          <p:cNvPr id="466" name="Google Shape;466;p42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</p:txBody>
      </p:sp>
      <p:pic>
        <p:nvPicPr>
          <p:cNvPr id="467" name="Google Shape;4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478" y="3330175"/>
            <a:ext cx="2238275" cy="16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"/>
          <p:cNvSpPr txBox="1"/>
          <p:nvPr>
            <p:ph type="title"/>
          </p:nvPr>
        </p:nvSpPr>
        <p:spPr>
          <a:xfrm>
            <a:off x="210400" y="294125"/>
            <a:ext cx="88647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Acesso externo - Mapeamento de portas.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3"/>
          <p:cNvSpPr txBox="1"/>
          <p:nvPr/>
        </p:nvSpPr>
        <p:spPr>
          <a:xfrm>
            <a:off x="139650" y="1406313"/>
            <a:ext cx="3117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Golos Text"/>
                <a:ea typeface="Golos Text"/>
                <a:cs typeface="Golos Text"/>
                <a:sym typeface="Golos Text"/>
              </a:rPr>
              <a:t>Mapear uma porta do contêiner para uma porta do host:</a:t>
            </a:r>
            <a:endParaRPr sz="1800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474" name="Google Shape;474;p43"/>
          <p:cNvSpPr txBox="1"/>
          <p:nvPr/>
        </p:nvSpPr>
        <p:spPr>
          <a:xfrm>
            <a:off x="139650" y="2632663"/>
            <a:ext cx="3010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Mapear uma porta específica do host para uma porta aleatória do contêiner:</a:t>
            </a:r>
            <a:endParaRPr sz="1800"/>
          </a:p>
        </p:txBody>
      </p:sp>
      <p:pic>
        <p:nvPicPr>
          <p:cNvPr id="475" name="Google Shape;4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150" y="1406325"/>
            <a:ext cx="59363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500" y="2816575"/>
            <a:ext cx="5936375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4"/>
          <p:cNvSpPr txBox="1"/>
          <p:nvPr>
            <p:ph type="title"/>
          </p:nvPr>
        </p:nvSpPr>
        <p:spPr>
          <a:xfrm>
            <a:off x="1435350" y="208325"/>
            <a:ext cx="6273300" cy="25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Mão na massa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Subindo sites em um contêiner</a:t>
            </a:r>
            <a:endParaRPr/>
          </a:p>
        </p:txBody>
      </p:sp>
      <p:sp>
        <p:nvSpPr>
          <p:cNvPr id="482" name="Google Shape;482;p44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</p:txBody>
      </p:sp>
      <p:pic>
        <p:nvPicPr>
          <p:cNvPr id="483" name="Google Shape;4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0003" y="3215225"/>
            <a:ext cx="2238275" cy="16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21596"/>
            <a:ext cx="2238275" cy="1969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 txBox="1"/>
          <p:nvPr>
            <p:ph type="title"/>
          </p:nvPr>
        </p:nvSpPr>
        <p:spPr>
          <a:xfrm>
            <a:off x="1435350" y="208325"/>
            <a:ext cx="6273300" cy="25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Mão na massa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Subindo uma base de dados em um contêiner</a:t>
            </a:r>
            <a:endParaRPr/>
          </a:p>
        </p:txBody>
      </p:sp>
      <p:sp>
        <p:nvSpPr>
          <p:cNvPr id="490" name="Google Shape;490;p45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</p:txBody>
      </p:sp>
      <p:pic>
        <p:nvPicPr>
          <p:cNvPr id="491" name="Google Shape;4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0003" y="3215225"/>
            <a:ext cx="2238275" cy="16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79200" y="3215226"/>
            <a:ext cx="3430936" cy="18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6"/>
          <p:cNvSpPr txBox="1"/>
          <p:nvPr>
            <p:ph type="title"/>
          </p:nvPr>
        </p:nvSpPr>
        <p:spPr>
          <a:xfrm>
            <a:off x="715100" y="1925850"/>
            <a:ext cx="22044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P1</a:t>
            </a:r>
            <a:endParaRPr/>
          </a:p>
        </p:txBody>
      </p:sp>
      <p:sp>
        <p:nvSpPr>
          <p:cNvPr id="498" name="Google Shape;498;p46"/>
          <p:cNvSpPr txBox="1"/>
          <p:nvPr>
            <p:ph idx="2" type="title"/>
          </p:nvPr>
        </p:nvSpPr>
        <p:spPr>
          <a:xfrm>
            <a:off x="876500" y="457600"/>
            <a:ext cx="7391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OBRIGADO POR VIR</a:t>
            </a:r>
            <a:endParaRPr/>
          </a:p>
        </p:txBody>
      </p:sp>
      <p:sp>
        <p:nvSpPr>
          <p:cNvPr id="499" name="Google Shape;499;p46"/>
          <p:cNvSpPr txBox="1"/>
          <p:nvPr>
            <p:ph type="title"/>
          </p:nvPr>
        </p:nvSpPr>
        <p:spPr>
          <a:xfrm>
            <a:off x="6178150" y="1925850"/>
            <a:ext cx="22044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P2</a:t>
            </a:r>
            <a:endParaRPr/>
          </a:p>
        </p:txBody>
      </p:sp>
      <p:sp>
        <p:nvSpPr>
          <p:cNvPr id="500" name="Google Shape;500;p46"/>
          <p:cNvSpPr txBox="1"/>
          <p:nvPr/>
        </p:nvSpPr>
        <p:spPr>
          <a:xfrm>
            <a:off x="749975" y="3870550"/>
            <a:ext cx="52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olos Text"/>
                <a:ea typeface="Golos Text"/>
                <a:cs typeface="Golos Text"/>
                <a:sym typeface="Golos Text"/>
              </a:rPr>
              <a:t>REDES SOCIAIS</a:t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815100" y="1255300"/>
            <a:ext cx="7666200" cy="30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Golos Text"/>
                <a:ea typeface="Golos Text"/>
                <a:cs typeface="Golos Text"/>
                <a:sym typeface="Golos Text"/>
              </a:rPr>
              <a:t>Conceitos fundamentais da tecnologia de containers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01" name="Google Shape;101;p20"/>
          <p:cNvSpPr txBox="1"/>
          <p:nvPr>
            <p:ph idx="2" type="title"/>
          </p:nvPr>
        </p:nvSpPr>
        <p:spPr>
          <a:xfrm>
            <a:off x="121125" y="18370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cxnSp>
        <p:nvCxnSpPr>
          <p:cNvPr id="102" name="Google Shape;102;p20"/>
          <p:cNvCxnSpPr/>
          <p:nvPr/>
        </p:nvCxnSpPr>
        <p:spPr>
          <a:xfrm>
            <a:off x="272800" y="10852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3" name="Google Shape;103;p20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1111800" y="322150"/>
            <a:ext cx="69204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Golos Text"/>
                <a:ea typeface="Golos Text"/>
                <a:cs typeface="Golos Text"/>
                <a:sym typeface="Golos Text"/>
              </a:rPr>
              <a:t> O que são contêiners?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09" name="Google Shape;109;p21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425" y="1142868"/>
            <a:ext cx="6009451" cy="3139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558575" y="1572125"/>
            <a:ext cx="47769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Um contêiner é uma unidade de software que encapsula um aplicativo e suas dependências em um ambiente isolado. Diferente das máquinas virtuais, que emulam todo o hardware, os contêineres compartilham o kernel do sistema operacional host, tornando-os mais leves e eficientes.</a:t>
            </a:r>
            <a:endParaRPr sz="1800"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2982150" y="157525"/>
            <a:ext cx="3027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latin typeface="Golos Text"/>
                <a:ea typeface="Golos Text"/>
                <a:cs typeface="Golos Text"/>
                <a:sym typeface="Golos Text"/>
              </a:rPr>
              <a:t>Por que usar?</a:t>
            </a:r>
            <a:endParaRPr b="1" sz="33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88900" y="784675"/>
            <a:ext cx="5066400" cy="40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Portabilidade: Os containers são unidades autocontidas que encapsulam aplicativos e suas dependências, permitindo a execução consistente em diferentes ambientes. </a:t>
            </a:r>
            <a:endParaRPr sz="16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Eficiência: Containers são leves e compartilham o kernel do sistema operacional, permitindo o uso eficiente de recursos</a:t>
            </a:r>
            <a:endParaRPr sz="16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Agilidade: O uso de containers simplifica o processo de desenvolvimento, implantação e manutenção de aplicativos. </a:t>
            </a:r>
            <a:endParaRPr sz="16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Roboto"/>
              <a:buChar char="●"/>
            </a:pPr>
            <a:r>
              <a:rPr lang="es" sz="16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Colaboração: Containers facilitam o compartilhamento de aplicativos e ambientes de desenvolvimento entre equipes</a:t>
            </a:r>
            <a:endParaRPr sz="16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grpSp>
        <p:nvGrpSpPr>
          <p:cNvPr id="118" name="Google Shape;118;p22"/>
          <p:cNvGrpSpPr/>
          <p:nvPr/>
        </p:nvGrpSpPr>
        <p:grpSpPr>
          <a:xfrm>
            <a:off x="5657387" y="784687"/>
            <a:ext cx="3303886" cy="3878927"/>
            <a:chOff x="5201312" y="729700"/>
            <a:chExt cx="3303886" cy="3878927"/>
          </a:xfrm>
        </p:grpSpPr>
        <p:grpSp>
          <p:nvGrpSpPr>
            <p:cNvPr id="119" name="Google Shape;119;p22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120" name="Google Shape;120;p22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rect b="b" l="l" r="r" t="t"/>
                <a:pathLst>
                  <a:path extrusionOk="0" h="16560" w="30423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2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rect b="b" l="l" r="r" t="t"/>
                <a:pathLst>
                  <a:path extrusionOk="0" h="7234" w="7234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2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rect b="b" l="l" r="r" t="t"/>
                <a:pathLst>
                  <a:path extrusionOk="0" h="588" w="18286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2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rect b="b" l="l" r="r" t="t"/>
                <a:pathLst>
                  <a:path extrusionOk="0" h="590" w="6831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2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rect b="b" l="l" r="r" t="t"/>
                <a:pathLst>
                  <a:path extrusionOk="0" h="590" w="1061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2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rect b="b" l="l" r="r" t="t"/>
                <a:pathLst>
                  <a:path extrusionOk="0" h="589" w="18286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2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rect b="b" l="l" r="r" t="t"/>
                <a:pathLst>
                  <a:path extrusionOk="0" h="589" w="5587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2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rect b="b" l="l" r="r" t="t"/>
                <a:pathLst>
                  <a:path extrusionOk="0" h="589" w="7431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2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rect b="b" l="l" r="r" t="t"/>
                <a:pathLst>
                  <a:path extrusionOk="0" h="2617" w="7562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2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rect b="b" l="l" r="r" t="t"/>
                <a:pathLst>
                  <a:path extrusionOk="0" h="2112" w="706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22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rect b="b" l="l" r="r" t="t"/>
                <a:pathLst>
                  <a:path extrusionOk="0" h="725" w="1812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22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rect b="b" l="l" r="r" t="t"/>
                <a:pathLst>
                  <a:path extrusionOk="0" h="725" w="1811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" name="Google Shape;132;p22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133" name="Google Shape;133;p22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rect b="b" l="l" r="r" t="t"/>
                <a:pathLst>
                  <a:path extrusionOk="0" h="2763" w="3347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2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rect b="b" l="l" r="r" t="t"/>
                <a:pathLst>
                  <a:path extrusionOk="0" h="2761" w="3345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2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rect b="b" l="l" r="r" t="t"/>
                <a:pathLst>
                  <a:path extrusionOk="0" h="445" w="5363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22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rect b="b" l="l" r="r" t="t"/>
                <a:pathLst>
                  <a:path extrusionOk="0" h="445" w="5363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22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rect b="b" l="l" r="r" t="t"/>
                <a:pathLst>
                  <a:path extrusionOk="0" h="11007" w="19216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2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rect b="b" l="l" r="r" t="t"/>
                <a:pathLst>
                  <a:path extrusionOk="0" h="11005" w="19217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2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rect b="b" l="l" r="r" t="t"/>
                <a:pathLst>
                  <a:path extrusionOk="0" h="10052" w="18067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2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rect b="b" l="l" r="r" t="t"/>
                <a:pathLst>
                  <a:path extrusionOk="0" h="6614" w="14588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2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rect b="b" l="l" r="r" t="t"/>
                <a:pathLst>
                  <a:path extrusionOk="0" h="627" w="8542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22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rect b="b" l="l" r="r" t="t"/>
                <a:pathLst>
                  <a:path extrusionOk="0" h="651" w="11557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2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rect b="b" l="l" r="r" t="t"/>
                <a:pathLst>
                  <a:path extrusionOk="0" h="24343" w="951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2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rect b="b" l="l" r="r" t="t"/>
                <a:pathLst>
                  <a:path extrusionOk="0" h="24341" w="952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2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rect b="b" l="l" r="r" t="t"/>
                <a:pathLst>
                  <a:path extrusionOk="0" h="849" w="1631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22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rect b="b" l="l" r="r" t="t"/>
                <a:pathLst>
                  <a:path extrusionOk="0" h="928" w="25571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2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rect b="b" l="l" r="r" t="t"/>
                <a:pathLst>
                  <a:path extrusionOk="0" h="619" w="7605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22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rect b="b" l="l" r="r" t="t"/>
                <a:pathLst>
                  <a:path extrusionOk="0" h="621" w="519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2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rect b="b" l="l" r="r" t="t"/>
                <a:pathLst>
                  <a:path extrusionOk="0" h="7706" w="9656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2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rect b="b" l="l" r="r" t="t"/>
                <a:pathLst>
                  <a:path extrusionOk="0" h="4479" w="4115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22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rect b="b" l="l" r="r" t="t"/>
                <a:pathLst>
                  <a:path extrusionOk="0" h="48327" w="31711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2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rect b="b" l="l" r="r" t="t"/>
                <a:pathLst>
                  <a:path extrusionOk="0" h="7336" w="7207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2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rect b="b" l="l" r="r" t="t"/>
                <a:pathLst>
                  <a:path extrusionOk="0" h="3289" w="6929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2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rect b="b" l="l" r="r" t="t"/>
                <a:pathLst>
                  <a:path extrusionOk="0" h="2007" w="1411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2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rect b="b" l="l" r="r" t="t"/>
                <a:pathLst>
                  <a:path extrusionOk="0" h="1620" w="663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2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rect b="b" l="l" r="r" t="t"/>
                <a:pathLst>
                  <a:path extrusionOk="0" h="4979" w="3444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2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rect b="b" l="l" r="r" t="t"/>
                <a:pathLst>
                  <a:path extrusionOk="0" h="2869" w="1553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rect b="b" l="l" r="r" t="t"/>
                <a:pathLst>
                  <a:path extrusionOk="0" h="908" w="1889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2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rect b="b" l="l" r="r" t="t"/>
                <a:pathLst>
                  <a:path extrusionOk="0" h="703" w="116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rect b="b" l="l" r="r" t="t"/>
                <a:pathLst>
                  <a:path extrusionOk="0" h="38" w="629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2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rect b="b" l="l" r="r" t="t"/>
                <a:pathLst>
                  <a:path extrusionOk="0" h="771" w="232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rect b="b" l="l" r="r" t="t"/>
                <a:pathLst>
                  <a:path extrusionOk="0" h="3006" w="4054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2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rect b="b" l="l" r="r" t="t"/>
                <a:pathLst>
                  <a:path extrusionOk="0" h="1329" w="1965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rect b="b" l="l" r="r" t="t"/>
                <a:pathLst>
                  <a:path extrusionOk="0" h="1148" w="2974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rect b="b" l="l" r="r" t="t"/>
                <a:pathLst>
                  <a:path extrusionOk="0" h="1600" w="925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rect b="b" l="l" r="r" t="t"/>
                <a:pathLst>
                  <a:path extrusionOk="0" h="2247" w="575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rect b="b" l="l" r="r" t="t"/>
                <a:pathLst>
                  <a:path extrusionOk="0" h="1660" w="2757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rect b="b" l="l" r="r" t="t"/>
                <a:pathLst>
                  <a:path extrusionOk="0" h="347" w="881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rect b="b" l="l" r="r" t="t"/>
                <a:pathLst>
                  <a:path extrusionOk="0" h="484" w="94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2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rect b="b" l="l" r="r" t="t"/>
                <a:pathLst>
                  <a:path extrusionOk="0" h="2024" w="1367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2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rect b="b" l="l" r="r" t="t"/>
                <a:pathLst>
                  <a:path extrusionOk="0" h="1671" w="4047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rect b="b" l="l" r="r" t="t"/>
                <a:pathLst>
                  <a:path extrusionOk="0" h="2790" w="1811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2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rect b="b" l="l" r="r" t="t"/>
                <a:pathLst>
                  <a:path extrusionOk="0" h="12861" w="10943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2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rect b="b" l="l" r="r" t="t"/>
                <a:pathLst>
                  <a:path extrusionOk="0" h="18182" w="22657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2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rect b="b" l="l" r="r" t="t"/>
                <a:pathLst>
                  <a:path extrusionOk="0" h="17822" w="19732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2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rect b="b" l="l" r="r" t="t"/>
                <a:pathLst>
                  <a:path extrusionOk="0" h="1791" w="1646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2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rect b="b" l="l" r="r" t="t"/>
                <a:pathLst>
                  <a:path extrusionOk="0" h="1682" w="1301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2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rect b="b" l="l" r="r" t="t"/>
                <a:pathLst>
                  <a:path extrusionOk="0" h="5891" w="11674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2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rect b="b" l="l" r="r" t="t"/>
                <a:pathLst>
                  <a:path extrusionOk="0" h="2331" w="411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2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rect b="b" l="l" r="r" t="t"/>
                <a:pathLst>
                  <a:path extrusionOk="0" h="17421" w="14944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2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rect b="b" l="l" r="r" t="t"/>
                <a:pathLst>
                  <a:path extrusionOk="0" h="17388" w="9551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2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rect b="b" l="l" r="r" t="t"/>
                <a:pathLst>
                  <a:path extrusionOk="0" h="2166" w="4424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2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rect b="b" l="l" r="r" t="t"/>
                <a:pathLst>
                  <a:path extrusionOk="0" h="398" w="14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2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rect b="b" l="l" r="r" t="t"/>
                <a:pathLst>
                  <a:path extrusionOk="0" h="2382" w="1431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2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rect b="b" l="l" r="r" t="t"/>
                <a:pathLst>
                  <a:path extrusionOk="0" h="2213" w="2472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2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rect b="b" l="l" r="r" t="t"/>
                <a:pathLst>
                  <a:path extrusionOk="0" h="298" w="193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2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rect b="b" l="l" r="r" t="t"/>
                <a:pathLst>
                  <a:path extrusionOk="0" h="1989" w="1297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2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rect b="b" l="l" r="r" t="t"/>
                <a:pathLst>
                  <a:path extrusionOk="0" h="811" w="584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2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rect b="b" l="l" r="r" t="t"/>
                <a:pathLst>
                  <a:path extrusionOk="0" h="831" w="754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2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rect b="b" l="l" r="r" t="t"/>
                <a:pathLst>
                  <a:path extrusionOk="0" h="4112" w="5085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2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rect b="b" l="l" r="r" t="t"/>
                <a:pathLst>
                  <a:path extrusionOk="0" h="5053" w="3131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2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rect b="b" l="l" r="r" t="t"/>
                <a:pathLst>
                  <a:path extrusionOk="0" h="15624" w="4609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2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rect b="b" l="l" r="r" t="t"/>
                <a:pathLst>
                  <a:path extrusionOk="0" h="2498" w="1345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2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rect b="b" l="l" r="r" t="t"/>
                <a:pathLst>
                  <a:path extrusionOk="0" h="966" w="872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2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rect b="b" l="l" r="r" t="t"/>
                <a:pathLst>
                  <a:path extrusionOk="0" h="706" w="313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2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rect b="b" l="l" r="r" t="t"/>
                <a:pathLst>
                  <a:path extrusionOk="0" h="501" w="293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2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rect b="b" l="l" r="r" t="t"/>
                <a:pathLst>
                  <a:path extrusionOk="0" h="4058" w="89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2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rect b="b" l="l" r="r" t="t"/>
                <a:pathLst>
                  <a:path extrusionOk="0" h="2699" w="593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2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rect b="b" l="l" r="r" t="t"/>
                <a:pathLst>
                  <a:path extrusionOk="0" h="270" w="11803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2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rect b="b" l="l" r="r" t="t"/>
                <a:pathLst>
                  <a:path extrusionOk="0" h="3128" w="1664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2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rect b="b" l="l" r="r" t="t"/>
                <a:pathLst>
                  <a:path extrusionOk="0" h="5429" w="1967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2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rect b="b" l="l" r="r" t="t"/>
                <a:pathLst>
                  <a:path extrusionOk="0" h="3935" w="8011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2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rect b="b" l="l" r="r" t="t"/>
                <a:pathLst>
                  <a:path extrusionOk="0" h="2241" w="2604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2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rect b="b" l="l" r="r" t="t"/>
                <a:pathLst>
                  <a:path extrusionOk="0" h="500" w="2022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2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rect b="b" l="l" r="r" t="t"/>
                <a:pathLst>
                  <a:path extrusionOk="0" h="1211" w="7879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2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rect b="b" l="l" r="r" t="t"/>
                <a:pathLst>
                  <a:path extrusionOk="0" h="784" w="2154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2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rect b="b" l="l" r="r" t="t"/>
                <a:pathLst>
                  <a:path extrusionOk="0" h="4796" w="4875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2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rect b="b" l="l" r="r" t="t"/>
                <a:pathLst>
                  <a:path extrusionOk="0" h="4180" w="6912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2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rect b="b" l="l" r="r" t="t"/>
                <a:pathLst>
                  <a:path extrusionOk="0" h="5891" w="11674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2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rect b="b" l="l" r="r" t="t"/>
                <a:pathLst>
                  <a:path extrusionOk="0" h="1213" w="772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2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rect b="b" l="l" r="r" t="t"/>
                <a:pathLst>
                  <a:path extrusionOk="0" h="1389" w="2495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2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rect b="b" l="l" r="r" t="t"/>
                <a:pathLst>
                  <a:path extrusionOk="0" h="2330" w="411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2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rect b="b" l="l" r="r" t="t"/>
                <a:pathLst>
                  <a:path extrusionOk="0" h="794" w="2109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2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rect b="b" l="l" r="r" t="t"/>
                <a:pathLst>
                  <a:path extrusionOk="0" h="542" w="1738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2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rect b="b" l="l" r="r" t="t"/>
                <a:pathLst>
                  <a:path extrusionOk="0" h="404" w="1576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2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rect b="b" l="l" r="r" t="t"/>
                <a:pathLst>
                  <a:path extrusionOk="0" h="5272" w="362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2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rect b="b" l="l" r="r" t="t"/>
                <a:pathLst>
                  <a:path extrusionOk="0" h="1068" w="701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2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rect b="b" l="l" r="r" t="t"/>
                <a:pathLst>
                  <a:path extrusionOk="0" h="1082" w="719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2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rect b="b" l="l" r="r" t="t"/>
                <a:pathLst>
                  <a:path extrusionOk="0" h="214" w="1958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2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rect b="b" l="l" r="r" t="t"/>
                <a:pathLst>
                  <a:path extrusionOk="0" h="3536" w="6579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2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rect b="b" l="l" r="r" t="t"/>
                <a:pathLst>
                  <a:path extrusionOk="0" h="1104" w="578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2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rect b="b" l="l" r="r" t="t"/>
                <a:pathLst>
                  <a:path extrusionOk="0" h="437" w="1663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2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rect b="b" l="l" r="r" t="t"/>
                <a:pathLst>
                  <a:path extrusionOk="0" h="2893" w="211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2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rect b="b" l="l" r="r" t="t"/>
                <a:pathLst>
                  <a:path extrusionOk="0" h="2701" w="2495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2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rect b="b" l="l" r="r" t="t"/>
                <a:pathLst>
                  <a:path extrusionOk="0" h="3411" w="2904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2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rect b="b" l="l" r="r" t="t"/>
                <a:pathLst>
                  <a:path extrusionOk="0" h="1846" w="4862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2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rect b="b" l="l" r="r" t="t"/>
                <a:pathLst>
                  <a:path extrusionOk="0" h="421" w="8738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2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rect b="b" l="l" r="r" t="t"/>
                <a:pathLst>
                  <a:path extrusionOk="0" h="1161" w="8662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2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rect b="b" l="l" r="r" t="t"/>
                <a:pathLst>
                  <a:path extrusionOk="0" h="1366" w="1206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2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rect b="b" l="l" r="r" t="t"/>
                <a:pathLst>
                  <a:path extrusionOk="0" h="504" w="2145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2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rect b="b" l="l" r="r" t="t"/>
                <a:pathLst>
                  <a:path extrusionOk="0" h="531" w="2111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2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rect b="b" l="l" r="r" t="t"/>
                <a:pathLst>
                  <a:path extrusionOk="0" h="1392" w="1041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2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rect b="b" l="l" r="r" t="t"/>
                <a:pathLst>
                  <a:path extrusionOk="0" h="1562" w="4095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2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rect b="b" l="l" r="r" t="t"/>
                <a:pathLst>
                  <a:path extrusionOk="0" h="3934" w="578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2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rect b="b" l="l" r="r" t="t"/>
                <a:pathLst>
                  <a:path extrusionOk="0" h="4642" w="1902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2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rect b="b" l="l" r="r" t="t"/>
                <a:pathLst>
                  <a:path extrusionOk="0" h="5459" w="1184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2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rect b="b" l="l" r="r" t="t"/>
                <a:pathLst>
                  <a:path extrusionOk="0" h="24343" w="951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2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rect b="b" l="l" r="r" t="t"/>
                <a:pathLst>
                  <a:path extrusionOk="0" h="24342" w="951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2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rect b="b" l="l" r="r" t="t"/>
                <a:pathLst>
                  <a:path extrusionOk="0" h="1738" w="1746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2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rect b="b" l="l" r="r" t="t"/>
                <a:pathLst>
                  <a:path extrusionOk="0" h="989" w="993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2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rect b="b" l="l" r="r" t="t"/>
                <a:pathLst>
                  <a:path extrusionOk="0" h="8391" w="1088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2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rect b="b" l="l" r="r" t="t"/>
                <a:pathLst>
                  <a:path extrusionOk="0" h="4558" w="2677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2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rect b="b" l="l" r="r" t="t"/>
                <a:pathLst>
                  <a:path extrusionOk="0" h="369" w="2677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2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rect b="b" l="l" r="r" t="t"/>
                <a:pathLst>
                  <a:path extrusionOk="0" h="1786" w="10999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2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rect b="b" l="l" r="r" t="t"/>
                <a:pathLst>
                  <a:path extrusionOk="0" h="1738" w="1746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2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rect b="b" l="l" r="r" t="t"/>
                <a:pathLst>
                  <a:path extrusionOk="0" h="989" w="995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2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rect b="b" l="l" r="r" t="t"/>
                <a:pathLst>
                  <a:path extrusionOk="0" h="1348" w="3852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2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rect b="b" l="l" r="r" t="t"/>
                <a:pathLst>
                  <a:path extrusionOk="0" h="278" w="757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2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rect b="b" l="l" r="r" t="t"/>
                <a:pathLst>
                  <a:path extrusionOk="0" h="1741" w="12759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2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rect b="b" l="l" r="r" t="t"/>
                <a:pathLst>
                  <a:path extrusionOk="0" h="383" w="12655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2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rect b="b" l="l" r="r" t="t"/>
                <a:pathLst>
                  <a:path extrusionOk="0" h="2090" w="1261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2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rect b="b" l="l" r="r" t="t"/>
                <a:pathLst>
                  <a:path extrusionOk="0" h="463" w="1592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2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rect b="b" l="l" r="r" t="t"/>
                <a:pathLst>
                  <a:path extrusionOk="0" h="7037" w="10186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2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rect b="b" l="l" r="r" t="t"/>
                <a:pathLst>
                  <a:path extrusionOk="0" h="7037" w="10186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2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rect b="b" l="l" r="r" t="t"/>
                <a:pathLst>
                  <a:path extrusionOk="0" h="7053" w="10201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2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rect b="b" l="l" r="r" t="t"/>
                <a:pathLst>
                  <a:path extrusionOk="0" h="11832" w="2461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2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rect b="b" l="l" r="r" t="t"/>
                <a:pathLst>
                  <a:path extrusionOk="0" h="11834" w="3022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2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rect b="b" l="l" r="r" t="t"/>
                <a:pathLst>
                  <a:path extrusionOk="0" h="11851" w="3442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2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rect b="b" l="l" r="r" t="t"/>
                <a:pathLst>
                  <a:path extrusionOk="0" h="1299" w="963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2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rect b="b" l="l" r="r" t="t"/>
                <a:pathLst>
                  <a:path extrusionOk="0" h="1297" w="964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2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rect b="b" l="l" r="r" t="t"/>
                <a:pathLst>
                  <a:path extrusionOk="0" h="1316" w="1313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2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rect b="b" l="l" r="r" t="t"/>
                <a:pathLst>
                  <a:path extrusionOk="0" h="5399" w="1063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2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rect b="b" l="l" r="r" t="t"/>
                <a:pathLst>
                  <a:path extrusionOk="0" h="30989" w="15956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2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rect b="b" l="l" r="r" t="t"/>
                <a:pathLst>
                  <a:path extrusionOk="0" h="27" w="1032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2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rect b="b" l="l" r="r" t="t"/>
                <a:pathLst>
                  <a:path extrusionOk="0" h="26" w="1031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2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rect b="b" l="l" r="r" t="t"/>
                <a:pathLst>
                  <a:path extrusionOk="0" h="26" w="1277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2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rect b="b" l="l" r="r" t="t"/>
                <a:pathLst>
                  <a:path extrusionOk="0" h="31" w="1605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" name="Google Shape;268;p22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269" name="Google Shape;269;p22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rect b="b" l="l" r="r" t="t"/>
                <a:pathLst>
                  <a:path extrusionOk="0" h="14627" w="25367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rect b="b" l="l" r="r" t="t"/>
                <a:pathLst>
                  <a:path extrusionOk="0" h="2755" w="3933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2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rect b="b" l="l" r="r" t="t"/>
                <a:pathLst>
                  <a:path extrusionOk="0" h="14627" w="25366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rect b="b" l="l" r="r" t="t"/>
                <a:pathLst>
                  <a:path extrusionOk="0" h="2948" w="2949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rect b="b" l="l" r="r" t="t"/>
                <a:pathLst>
                  <a:path extrusionOk="0" h="2948" w="2947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2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rect b="b" l="l" r="r" t="t"/>
                <a:pathLst>
                  <a:path extrusionOk="0" h="2948" w="2947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275" name="Google Shape;275;p22"/>
          <p:cNvCxnSpPr/>
          <p:nvPr/>
        </p:nvCxnSpPr>
        <p:spPr>
          <a:xfrm>
            <a:off x="4644650" y="4783025"/>
            <a:ext cx="445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/>
          <p:nvPr>
            <p:ph type="title"/>
          </p:nvPr>
        </p:nvSpPr>
        <p:spPr>
          <a:xfrm>
            <a:off x="1865125" y="101100"/>
            <a:ext cx="5795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Golos Text"/>
                <a:ea typeface="Golos Text"/>
                <a:cs typeface="Golos Text"/>
                <a:sym typeface="Golos Text"/>
              </a:rPr>
              <a:t>Arquitetura Docker e Objetos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81" name="Google Shape;281;p23"/>
          <p:cNvSpPr txBox="1"/>
          <p:nvPr>
            <p:ph idx="1" type="body"/>
          </p:nvPr>
        </p:nvSpPr>
        <p:spPr>
          <a:xfrm>
            <a:off x="625000" y="1055275"/>
            <a:ext cx="5372400" cy="33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A arquitetura do Docker consiste em vários componentes, incluindo o daemon do Docker, a API do Docker e a CLI do Docker. O daemon do Docker é responsável por gerenciar os contêineres e as imagens do Docker. A API do Docker fornece uma interface para interagir com o daemon do Docker, enquanto a CLI do Docker é usada para enviar comandos para a API do Docker.</a:t>
            </a:r>
            <a:endParaRPr sz="13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Os principais objetos usados no Docker são as imagens e os contêineres. As imagens são como modelos que podem ser usados para criar contêineres. Elas contêm todos os arquivos necessários para executar um aplicativo, incluindo o código-fonte, bibliotecas e dependências. Os contêineres são instâncias em execução de uma imagem do Docker, isolados uns dos outros e do sistema host.</a:t>
            </a:r>
            <a:endParaRPr sz="13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type="title"/>
          </p:nvPr>
        </p:nvSpPr>
        <p:spPr>
          <a:xfrm>
            <a:off x="2398350" y="168525"/>
            <a:ext cx="4347300" cy="10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Golos Text"/>
                <a:ea typeface="Golos Text"/>
                <a:cs typeface="Golos Text"/>
                <a:sym typeface="Golos Text"/>
              </a:rPr>
              <a:t>Mão na massa: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Golos Text"/>
                <a:ea typeface="Golos Text"/>
                <a:cs typeface="Golos Text"/>
                <a:sym typeface="Golos Text"/>
              </a:rPr>
              <a:t>Instalando o docker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87" name="Google Shape;2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25" y="1805575"/>
            <a:ext cx="7696199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425" y="2645900"/>
            <a:ext cx="76962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425" y="3457650"/>
            <a:ext cx="7696199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/>
          <p:nvPr>
            <p:ph type="title"/>
          </p:nvPr>
        </p:nvSpPr>
        <p:spPr>
          <a:xfrm>
            <a:off x="1591875" y="2150100"/>
            <a:ext cx="6447300" cy="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Golos Text"/>
                <a:ea typeface="Golos Text"/>
                <a:cs typeface="Golos Text"/>
                <a:sym typeface="Golos Text"/>
              </a:rPr>
              <a:t>Produção e consumo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5"/>
          <p:cNvSpPr txBox="1"/>
          <p:nvPr>
            <p:ph idx="2" type="title"/>
          </p:nvPr>
        </p:nvSpPr>
        <p:spPr>
          <a:xfrm>
            <a:off x="196950" y="373275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cxnSp>
        <p:nvCxnSpPr>
          <p:cNvPr id="296" name="Google Shape;296;p25"/>
          <p:cNvCxnSpPr/>
          <p:nvPr/>
        </p:nvCxnSpPr>
        <p:spPr>
          <a:xfrm>
            <a:off x="451000" y="1370375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97" name="Google Shape;297;p25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/>
          <p:nvPr>
            <p:ph type="title"/>
          </p:nvPr>
        </p:nvSpPr>
        <p:spPr>
          <a:xfrm>
            <a:off x="715050" y="0"/>
            <a:ext cx="77139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latin typeface="Golos Text"/>
                <a:ea typeface="Golos Text"/>
                <a:cs typeface="Golos Text"/>
                <a:sym typeface="Golos Text"/>
              </a:rPr>
              <a:t>Estrutura docker image.</a:t>
            </a:r>
            <a:endParaRPr b="1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6"/>
          <p:cNvSpPr txBox="1"/>
          <p:nvPr>
            <p:ph idx="1" type="body"/>
          </p:nvPr>
        </p:nvSpPr>
        <p:spPr>
          <a:xfrm>
            <a:off x="462300" y="801200"/>
            <a:ext cx="7713900" cy="4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100"/>
              <a:buFont typeface="Roboto"/>
              <a:buChar char="●"/>
            </a:pPr>
            <a:r>
              <a:rPr lang="es" sz="21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Sistema operacional base</a:t>
            </a:r>
            <a:endParaRPr sz="21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Roboto"/>
              <a:buChar char="○"/>
            </a:pPr>
            <a:r>
              <a:rPr lang="es" sz="15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A imagem começa com um sistema operacional base, como uma distribuição Linux leve.</a:t>
            </a:r>
            <a:endParaRPr sz="15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100"/>
              <a:buFont typeface="Roboto"/>
              <a:buChar char="●"/>
            </a:pPr>
            <a:r>
              <a:rPr lang="es" sz="21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Bibliotecas e dependências:</a:t>
            </a:r>
            <a:endParaRPr sz="21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Roboto"/>
              <a:buChar char="○"/>
            </a:pPr>
            <a:r>
              <a:rPr lang="es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A imagem inclui todas as bibliotecas e dependências necessárias para que o aplicativo funcione corretamente.</a:t>
            </a:r>
            <a:endParaRPr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100"/>
              <a:buFont typeface="Roboto"/>
              <a:buChar char="●"/>
            </a:pPr>
            <a:r>
              <a:rPr lang="es" sz="21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Código-fonte e arquivos do aplicativo:</a:t>
            </a:r>
            <a:endParaRPr sz="21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Roboto"/>
              <a:buChar char="○"/>
            </a:pPr>
            <a:r>
              <a:rPr lang="es" sz="15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A imagem contém o código-fonte e todos os arquivos necessários para o aplicativo.</a:t>
            </a:r>
            <a:endParaRPr sz="15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100"/>
              <a:buFont typeface="Roboto"/>
              <a:buChar char="●"/>
            </a:pPr>
            <a:r>
              <a:rPr lang="es" sz="21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Ferramentas e utilitários:</a:t>
            </a:r>
            <a:endParaRPr sz="21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Roboto"/>
              <a:buChar char="○"/>
            </a:pPr>
            <a:r>
              <a:rPr lang="es" sz="15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Dependendo do aplicativo, a imagem pode incluir ferramentas e utilitários adicionais necessários para executar ou gerenciar o aplicativo.</a:t>
            </a:r>
            <a:endParaRPr sz="15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2743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100" y="3884800"/>
            <a:ext cx="1258700" cy="12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